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58" r:id="rId8"/>
    <p:sldId id="262" r:id="rId9"/>
    <p:sldId id="264" r:id="rId10"/>
    <p:sldId id="268" r:id="rId11"/>
    <p:sldId id="269" r:id="rId12"/>
    <p:sldId id="267" r:id="rId13"/>
    <p:sldId id="265" r:id="rId14"/>
    <p:sldId id="270" r:id="rId15"/>
    <p:sldId id="266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9FA1-85F5-4395-BE29-BA757435955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10B2-FFC5-4A55-97AC-71999A10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750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9FA1-85F5-4395-BE29-BA757435955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10B2-FFC5-4A55-97AC-71999A10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1508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89FA1-85F5-4395-BE29-BA757435955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10B2-FFC5-4A55-97AC-71999A109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4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D:\обложки\фон для презентации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28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детский сад « Чебурашка» х. Лесной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17728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>
                <a:solidFill>
                  <a:prstClr val="black"/>
                </a:solidFill>
                <a:latin typeface="Franklin Gothic Book"/>
              </a:rPr>
              <a:t>Выступление на заседании МО педагогов – психологов ДОО</a:t>
            </a:r>
          </a:p>
          <a:p>
            <a:pPr lvl="0"/>
            <a:r>
              <a:rPr lang="ru-RU">
                <a:solidFill>
                  <a:prstClr val="black"/>
                </a:solidFill>
                <a:latin typeface="Franklin Gothic Book"/>
              </a:rPr>
              <a:t>« </a:t>
            </a:r>
            <a:r>
              <a:rPr lang="ru-RU" smtClean="0">
                <a:solidFill>
                  <a:prstClr val="black"/>
                </a:solidFill>
                <a:latin typeface="Franklin Gothic Book"/>
              </a:rPr>
              <a:t>Специфика семейного влияния и воспитания»</a:t>
            </a:r>
            <a:endParaRPr lang="ru-RU">
              <a:solidFill>
                <a:prstClr val="black"/>
              </a:solidFill>
              <a:latin typeface="Franklin Gothic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964" y="3861048"/>
            <a:ext cx="399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>
                <a:solidFill>
                  <a:prstClr val="black"/>
                </a:solidFill>
                <a:latin typeface="Franklin Gothic Book"/>
              </a:rPr>
              <a:t>Педагог  - психолог</a:t>
            </a:r>
          </a:p>
          <a:p>
            <a:pPr lvl="0"/>
            <a:r>
              <a:rPr lang="ru-RU">
                <a:solidFill>
                  <a:prstClr val="black"/>
                </a:solidFill>
                <a:latin typeface="Franklin Gothic Book"/>
              </a:rPr>
              <a:t>МБДОУ д/с «Чебурашка» х. Лесной</a:t>
            </a:r>
          </a:p>
          <a:p>
            <a:pPr lvl="0"/>
            <a:r>
              <a:rPr lang="ru-RU" err="1">
                <a:solidFill>
                  <a:prstClr val="black"/>
                </a:solidFill>
                <a:latin typeface="Franklin Gothic Book"/>
              </a:rPr>
              <a:t>Аллабергенова Л.В.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960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prstClr val="black"/>
                </a:solidFill>
                <a:latin typeface="Franklin Gothic Book"/>
              </a:rPr>
              <a:t>20.11.2025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3915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1449"/>
            <a:ext cx="9144000" cy="7262664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1кв.2025\a24eeb96-9401-4846-884a-ea15aaa779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2" y="0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1кв.2025\68aefed1-2bba-41e5-8086-9de9e277a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501" y="3356993"/>
            <a:ext cx="4631499" cy="39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56992"/>
            <a:ext cx="4560438" cy="39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Администратор\Desktop\1кв.2025\e9407f17-ae98-4a17-8f26-02e1fd66334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658058" y="0"/>
            <a:ext cx="448594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5172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262664"/>
          </a:xfrm>
          <a:prstGeom prst="rect">
            <a:avLst/>
          </a:prstGeom>
          <a:noFill/>
        </p:spPr>
      </p:pic>
      <p:pic>
        <p:nvPicPr>
          <p:cNvPr id="4" name="Picture 4" descr="C:\Users\Администратор\Desktop\1 кв 23г\отчёт 4 кв\IMG_3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3780"/>
            <a:ext cx="4162063" cy="36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1 кв 24г\4 кв 24 г\733419b9-5336-4061-b7c9-078567baa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872" y="-43780"/>
            <a:ext cx="4974127" cy="36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1 кв 24г\3 кв 24г\GOUS83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611251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797152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320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8274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Администратор\Desktop\1кв.2025\747d5f57-e65b-4bba-ba27-6a2103c8e2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1" y="3182888"/>
            <a:ext cx="4413583" cy="36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1кв.2025\e85f9077-f12c-4ef9-8f75-aae63a2610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182888"/>
            <a:ext cx="4716016" cy="36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работа\детский сад\дс фото\IMG_49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427984" cy="32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3626" y="688340"/>
            <a:ext cx="2829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класс</a:t>
            </a:r>
          </a:p>
          <a:p>
            <a:pPr algn="ctr"/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</a:p>
          <a:p>
            <a:pPr algn="ctr"/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родителями</a:t>
            </a:r>
            <a:endParaRPr lang="ru-RU" sz="360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3570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99873" cy="68580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пдд 13.10-31.10 2025\4a775d50-dd6d-472e-b982-9f0dd7d47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324" y="3542074"/>
            <a:ext cx="4653549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пдд 13.10-31.10 2025\c721a56a-c507-42a9-bd1c-6239d013e6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324" y="116632"/>
            <a:ext cx="4653548" cy="342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269" y="227382"/>
            <a:ext cx="405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Родительский патруль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A984~1\AppData\Local\Temp\Rar$DIa15280.40840\IMG_20251015_10152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708921"/>
            <a:ext cx="4649936" cy="410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234666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36" y="38335"/>
            <a:ext cx="9144000" cy="7262664"/>
          </a:xfrm>
          <a:prstGeom prst="rect">
            <a:avLst/>
          </a:prstGeom>
          <a:noFill/>
        </p:spPr>
      </p:pic>
      <p:pic>
        <p:nvPicPr>
          <p:cNvPr id="3" name="Picture 4" descr="C:\Users\Администратор\Desktop\пдд 13.10-31.10 2025\4170bed7-c6c6-42a8-a7a5-3b73ac5e60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834"/>
            <a:ext cx="4211960" cy="32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esktop\работа\неделя психологии 21фото игр\DZXP3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142386"/>
            <a:ext cx="48245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работа\неделя психологии 21фото игр\HXTG52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36" y="3062366"/>
            <a:ext cx="420100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836712"/>
            <a:ext cx="3463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1636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262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73850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0" cap="none" spc="0" normalizeH="0" baseline="0" noProof="0" smtClean="0">
                <a:ln w="12700">
                  <a:solidFill>
                    <a:srgbClr val="0000CC"/>
                  </a:solidFill>
                  <a:prstDash val="sys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0" cap="none" spc="0" normalizeH="0" baseline="0" noProof="0" smtClean="0">
                <a:ln w="12700">
                  <a:solidFill>
                    <a:srgbClr val="0000CC"/>
                  </a:solidFill>
                  <a:prstDash val="sys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0" cap="none" spc="0" normalizeH="0" baseline="0" noProof="0" smtClean="0">
                <a:ln w="12700">
                  <a:solidFill>
                    <a:srgbClr val="0000CC"/>
                  </a:solidFill>
                  <a:prstDash val="sysDot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ВНИМАНИЕ!</a:t>
            </a: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460787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208912" cy="514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kern="180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Специфика семейного воспитания.</a:t>
            </a:r>
            <a:endParaRPr lang="ru-RU" sz="1600">
              <a:ea typeface="Calibri" panose="020f0502020204030204"/>
              <a:cs typeface="Times New Roman" panose="02020603050405020304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ru-RU" sz="2400" b="1" u="sng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Семейное воспитание</a:t>
            </a:r>
            <a:r>
              <a:rPr lang="ru-RU" sz="240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– процесс педагогического взаимодействия родителей и других членов семьи с детьми с целью создания необходимых социальных и педагогических условий для гармоничного развития личности ребенка, формирования у него жизненно важных личностных свойств и качеств.</a:t>
            </a:r>
            <a:endParaRPr lang="ru-RU" sz="2400">
              <a:latin typeface="Times New Roman" panose="02020603050405020304" pitchFamily="18" charset="0"/>
              <a:ea typeface="Calibri" panose="020f050202020403020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569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23"/>
            <a:ext cx="941786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643" y="791517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«Главная ошибка взрослых </a:t>
            </a: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том, что мы пытаемся </a:t>
            </a: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воспитывать детей,</a:t>
            </a:r>
          </a:p>
          <a:p>
            <a:pPr lvl="0" indent="22860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не воспитывая себя!».</a:t>
            </a:r>
            <a:endParaRPr lang="ru-RU" sz="3200" b="1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429325"/>
            <a:ext cx="391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Родители – главные люди  </a:t>
            </a:r>
            <a:endParaRPr lang="ru-RU" sz="2400" b="1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жизни ребенка</a:t>
            </a:r>
            <a:endParaRPr lang="ru-RU" sz="24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45" y="184482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1кв.2025\FEOV3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163" y="3573016"/>
            <a:ext cx="479569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6544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72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959981"/>
            <a:ext cx="8784976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2.</a:t>
            </a: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Семейное воспитание имеет также широкий временной диапазон воздействия: оно продолжается всю жизнь человека, происходит в любое время суток, в любое время года. Его благотворное (либо неблаготворное) влияние человек испытывает даже тогда, когда он вне дома: в школе, на работе, на отдыхе в другом городе, в служебной командировке.</a:t>
            </a:r>
            <a:endParaRPr lang="ru-RU" sz="16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 Оно органично сливается со всей жизнедеятельностью растущего человека, в семье ребенок включается во все жизненно важные виды деятельности — интеллектуально-познавательную, трудовую, общественную, ценностно-ориентировочную, художественно-творческую, игровую, свободного общения.</a:t>
            </a:r>
            <a:endParaRPr lang="ru-RU" sz="16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4.</a:t>
            </a: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Постоянное присутствие перед глазами детей образца поведения своих родителей. Подражая им, дети копируют как положительные, так и отрицательные поведенческие характеристики.</a:t>
            </a:r>
            <a:endParaRPr lang="ru-RU" sz="160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5</a:t>
            </a: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 Ведется не специалистами, протекает нередко хаотично, «размазано» во времени и распылено в бытовых неурядицах.</a:t>
            </a:r>
            <a:endParaRPr lang="ru-RU" sz="160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8280920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1.</a:t>
            </a: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Ярко выраженная эмоциональна форма отношений между родителями и детьми, в отношениях любви. Семейное воспитание основано на чувстве любви.</a:t>
            </a:r>
            <a:endParaRPr lang="ru-RU" sz="160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32656"/>
            <a:ext cx="6264696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Особенности семейного воспитания</a:t>
            </a: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:</a:t>
            </a:r>
            <a:endParaRPr lang="ru-RU" sz="160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147094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62494" y="251356"/>
            <a:ext cx="487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>
                <a:solidFill>
                  <a:srgbClr val="000000"/>
                </a:solidFill>
                <a:latin typeface="Arial"/>
                <a:ea typeface="Times New Roman"/>
              </a:rPr>
              <a:t>С</a:t>
            </a:r>
            <a:r>
              <a:rPr lang="ru-RU" u="sng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истема принципов семейного воспитания</a:t>
            </a: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:</a:t>
            </a:r>
            <a:endParaRPr lang="ru-RU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04" y="850357"/>
            <a:ext cx="7992888" cy="544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дети должны расти и воспитываться в атмосфере доброжелательности и любви;</a:t>
            </a:r>
            <a:endParaRPr lang="ru-RU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родители должны понять и принять своего ребенка таким, каков он;</a:t>
            </a:r>
            <a:endParaRPr lang="ru-RU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воспитательные воздействия должны строиться с учетом возрастных, половых и индивидуальных особенностей;</a:t>
            </a:r>
            <a:endParaRPr lang="ru-RU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диалектическое единство искреннего, глубокого уважения к личности и высокой требовательности к ней должно быть положено в основу семейного воспитания;</a:t>
            </a:r>
            <a:endParaRPr lang="ru-RU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личность самих родителей – идеальная модель для подражания детей;</a:t>
            </a:r>
            <a:endParaRPr lang="ru-RU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воспитание должно строиться с опорой на положительное в растущем человеке;</a:t>
            </a:r>
            <a:endParaRPr lang="ru-RU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- все виды деятельности, организуемые в семье, должны быть построены на игре.</a:t>
            </a:r>
            <a:endParaRPr lang="ru-RU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61904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Таким 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образом, ребенок в семье – неисчерпаемый источник   жизненных импульсов, эмоциональных  стимуляторов  для родителей. А желание развить  у своего ребенка  способности,  которые  помогут  ему  безболезненно  вступить  в новую жизнь,  побуждает взрослых  к постоянной работе над собой. Не зря  многие великие  педагоги считали, что семейное воспитание –это, прежде  всего самовоспитание родителей: очень  сложно привить, ребенку те качества, которыми сам не обладаешь, и отучить от  таких, которые  постоянно демонстрируешь.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1" y="33327"/>
            <a:ext cx="329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Вывод</a:t>
            </a:r>
            <a:endParaRPr lang="ru-RU" sz="2800">
              <a:solidFill>
                <a:srgbClr val="C00000"/>
              </a:solidFill>
            </a:endParaRPr>
          </a:p>
        </p:txBody>
      </p:sp>
      <p:pic>
        <p:nvPicPr>
          <p:cNvPr id="1026" name="Picture 2" descr="D:\обложки\картинки\i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75233"/>
            <a:ext cx="9144000" cy="36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2409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63827"/>
            <a:ext cx="9144000" cy="689969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938675" y="2289175"/>
            <a:ext cx="2718302" cy="227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170100" y="1186906"/>
            <a:ext cx="339692" cy="10744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6791" y="4598034"/>
            <a:ext cx="33904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656977" y="3228134"/>
            <a:ext cx="77232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2280460" y="3283561"/>
            <a:ext cx="648072" cy="3699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35790" y="26064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Родительское  собрание</a:t>
            </a:r>
            <a:endParaRPr lang="ru-RU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4882" y="3167390"/>
            <a:ext cx="259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2962" y="5843534"/>
            <a:ext cx="2185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167390"/>
            <a:ext cx="233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/>
              <a:t>Мастер класс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31407957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Olga\Desktop\рамки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88844"/>
            <a:ext cx="9144000" cy="7046844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1 кв 23г\TAGC07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34564"/>
            <a:ext cx="4005369" cy="31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1кв.2025\8b6e7d86-beb8-4fed-9e35-7643959a38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3529"/>
            <a:ext cx="4248472" cy="32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93" y="3419211"/>
            <a:ext cx="3915875" cy="32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4077072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sz="440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1281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46</Paragraphs>
  <Slides>15</Slides>
  <Notes>0</Notes>
  <TotalTime>337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1">
      <vt:lpstr>Arial</vt:lpstr>
      <vt:lpstr>Calibri</vt:lpstr>
      <vt:lpstr>Times New Roman</vt:lpstr>
      <vt:lpstr>Franklin Gothic Book</vt:lpstr>
      <vt:lpstr>Bookman Old Style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Администратор</dc:creator>
  <cp:lastModifiedBy>Администратор</cp:lastModifiedBy>
  <cp:revision>20</cp:revision>
  <dcterms:created xsi:type="dcterms:W3CDTF">2025-11-19T08:22:35Z</dcterms:created>
  <dcterms:modified xsi:type="dcterms:W3CDTF">2025-11-24T07:44:34Z</dcterms:modified>
</cp:coreProperties>
</file>